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2"/>
  </p:notesMasterIdLst>
  <p:sldIdLst>
    <p:sldId id="256" r:id="rId2"/>
    <p:sldId id="257" r:id="rId3"/>
    <p:sldId id="361" r:id="rId4"/>
    <p:sldId id="362" r:id="rId5"/>
    <p:sldId id="363" r:id="rId6"/>
    <p:sldId id="364" r:id="rId7"/>
    <p:sldId id="271" r:id="rId8"/>
    <p:sldId id="259" r:id="rId9"/>
    <p:sldId id="260" r:id="rId10"/>
    <p:sldId id="269" r:id="rId11"/>
    <p:sldId id="273" r:id="rId12"/>
    <p:sldId id="275" r:id="rId13"/>
    <p:sldId id="261" r:id="rId14"/>
    <p:sldId id="264" r:id="rId15"/>
    <p:sldId id="277" r:id="rId16"/>
    <p:sldId id="266" r:id="rId17"/>
    <p:sldId id="286" r:id="rId18"/>
    <p:sldId id="395" r:id="rId19"/>
    <p:sldId id="356" r:id="rId20"/>
    <p:sldId id="396" r:id="rId21"/>
    <p:sldId id="397" r:id="rId22"/>
    <p:sldId id="398" r:id="rId23"/>
    <p:sldId id="282" r:id="rId24"/>
    <p:sldId id="425" r:id="rId25"/>
    <p:sldId id="401" r:id="rId26"/>
    <p:sldId id="402" r:id="rId27"/>
    <p:sldId id="426" r:id="rId28"/>
    <p:sldId id="403" r:id="rId29"/>
    <p:sldId id="404" r:id="rId30"/>
    <p:sldId id="405" r:id="rId31"/>
    <p:sldId id="406" r:id="rId32"/>
    <p:sldId id="407" r:id="rId33"/>
    <p:sldId id="408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377" r:id="rId49"/>
    <p:sldId id="378" r:id="rId50"/>
    <p:sldId id="379" r:id="rId51"/>
    <p:sldId id="380" r:id="rId52"/>
    <p:sldId id="381" r:id="rId53"/>
    <p:sldId id="428" r:id="rId54"/>
    <p:sldId id="382" r:id="rId55"/>
    <p:sldId id="383" r:id="rId56"/>
    <p:sldId id="384" r:id="rId57"/>
    <p:sldId id="385" r:id="rId58"/>
    <p:sldId id="386" r:id="rId59"/>
    <p:sldId id="387" r:id="rId60"/>
    <p:sldId id="357" r:id="rId6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YHAN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5D9"/>
    <a:srgbClr val="B4E4BD"/>
    <a:srgbClr val="69ACCD"/>
    <a:srgbClr val="D1F1D9"/>
    <a:srgbClr val="2D6D41"/>
    <a:srgbClr val="5B877D"/>
    <a:srgbClr val="64657E"/>
    <a:srgbClr val="60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2832" autoAdjust="0"/>
  </p:normalViewPr>
  <p:slideViewPr>
    <p:cSldViewPr>
      <p:cViewPr varScale="1">
        <p:scale>
          <a:sx n="106" d="100"/>
          <a:sy n="106" d="100"/>
        </p:scale>
        <p:origin x="17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3T17:00:40.091" idx="1">
    <p:pos x="6042" y="2880"/>
    <p:text>Sağlığın korunmasını sağlamak ve 
hastalıkların yayılmasını önlemek
amaçlı yapılan uygulamaları ve 
bunun gerektirdiği şartları ifade eder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1AAAB-EB9C-4D15-B5AA-1F59843F370B}" type="datetimeFigureOut">
              <a:rPr lang="tr-TR" smtClean="0"/>
              <a:t>22.10.2024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533C5-DF36-4537-B039-707CB6779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533C5-DF36-4537-B039-707CB67792B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42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533C5-DF36-4537-B039-707CB67792B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66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7EEB-9F93-47A5-B0D9-9785800F52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92"/>
            <a:ext cx="40386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73169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body" sz="half" idx="2"/>
          </p:nvPr>
        </p:nvSpPr>
        <p:spPr>
          <a:xfrm>
            <a:off x="395536" y="3284984"/>
            <a:ext cx="5616624" cy="122413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Autofit/>
          </a:bodyPr>
          <a:lstStyle/>
          <a:p>
            <a:pPr algn="ctr"/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HİJYEN ve SANİTASYON EĞİTİMİ</a:t>
            </a:r>
          </a:p>
        </p:txBody>
      </p:sp>
      <p:pic>
        <p:nvPicPr>
          <p:cNvPr id="1026" name="Picture 2" descr="C:\Users\SavasCORDUKOGLU\Desktop\2022-2023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326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372476" cy="452339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Genellikle hijyen ile eş anlamlı olarak kullanılan sanitasyon kavramı, gıda maddeleri ve üretim koşulları yanında, gıdaların taşınması, gerektiğinde saklanması ve sonuçta tüketiciye temiz olarak sunulmasını kapsar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Sanitasyon uygulamalarında önemli olan ortamın temiz görünmesi değil, yüzeylerde bulunan mikroorganizma yüküdür.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38895" y="404664"/>
            <a:ext cx="8237561" cy="604867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tr-TR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Sanitasyon uygulamalarına sık </a:t>
            </a:r>
            <a:r>
              <a:rPr lang="tr-TR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rastlanılan alanlar</a:t>
            </a:r>
            <a:r>
              <a:rPr lang="tr-TR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Depolar,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Ofisler,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Mutfak bölümünün iç ve dış bölgeleri, kapılar, pencereler, raflar,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Mutfak ekipmanları,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Servis alanları, 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Tuvalet ve lavabolar,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Personel soyunma odaları,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Gıdaların hazırlandığı ve pişirildiği yüzeyler,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Bulaşıkların yıkandığı alanlar, </a:t>
            </a:r>
          </a:p>
          <a:p>
            <a:pPr lvl="0">
              <a:buNone/>
            </a:pPr>
            <a:r>
              <a:rPr lang="tr-TR" sz="3400" dirty="0">
                <a:latin typeface="Times New Roman" pitchFamily="18" charset="0"/>
                <a:cs typeface="Times New Roman" pitchFamily="18" charset="0"/>
              </a:rPr>
              <a:t>• Zeminler.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UMUSHANEMEM\Desktop\resi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2656"/>
            <a:ext cx="8390736" cy="6381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908177" cy="54555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tr-TR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Dezenfeksiyon:</a:t>
            </a:r>
          </a:p>
          <a:p>
            <a:pPr lvl="0">
              <a:buNone/>
            </a:pPr>
            <a:endParaRPr lang="tr-TR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Patojen mikroorganizmaların yok edilerek ya da ortamdan uzaklaştırılarak sayılarının azaltılması işlemidir.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Dezenfeksiyonun amacı, ortamdaki potansiyel tehlikeye sahip mikroorganizmaları mümkün olduğu kadar türce ve sayıca azaltmak veya yok etmektir.</a:t>
            </a:r>
          </a:p>
          <a:p>
            <a:pPr marL="0" indent="0">
              <a:buNone/>
            </a:pPr>
            <a:r>
              <a:rPr lang="tr-T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Dezenfektan: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Dezenfeksiyon işleminde kullanılan maddelerdir.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196752"/>
            <a:ext cx="8616450" cy="49685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Mikro-organizma:</a:t>
            </a:r>
          </a:p>
          <a:p>
            <a:pPr lvl="0">
              <a:buNone/>
            </a:pPr>
            <a:endParaRPr lang="tr-TR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Çıplak gözle görülmeyecek kadar küçük, ancak mikroskopla görülebilen canlılardır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Hijyen ve sanitasyonla ilgili en temel olgu mikroorganizmalardır.</a:t>
            </a:r>
          </a:p>
          <a:p>
            <a:pPr marL="0" indent="0" hangingPunct="0">
              <a:lnSpc>
                <a:spcPct val="95416"/>
              </a:lnSpc>
              <a:buNone/>
            </a:pPr>
            <a:endParaRPr lang="tr-TR" altLang="zh-CN" sz="2800" b="1" dirty="0">
              <a:solidFill>
                <a:srgbClr val="000000"/>
              </a:solidFill>
              <a:latin typeface="Lucida Handwriting" panose="03010101010101010101" pitchFamily="66" charset="0"/>
              <a:ea typeface="Comic Sans MS"/>
            </a:endParaRP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116632"/>
            <a:ext cx="13297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0815" y="4509120"/>
            <a:ext cx="1314475" cy="208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58" y="1142985"/>
            <a:ext cx="8358246" cy="5286411"/>
            <a:chOff x="0" y="0"/>
            <a:chExt cx="4417" cy="340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9" y="0"/>
              <a:ext cx="1402" cy="1077"/>
              <a:chOff x="0" y="0"/>
              <a:chExt cx="1402" cy="1077"/>
            </a:xfrm>
          </p:grpSpPr>
          <p:pic>
            <p:nvPicPr>
              <p:cNvPr id="42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1402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9"/>
              <p:cNvSpPr>
                <a:spLocks noChangeArrowheads="1"/>
              </p:cNvSpPr>
              <p:nvPr/>
            </p:nvSpPr>
            <p:spPr bwMode="auto">
              <a:xfrm>
                <a:off x="328" y="939"/>
                <a:ext cx="91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328" y="939"/>
                <a:ext cx="960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escherichia coli (e.coli) 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511" y="0"/>
              <a:ext cx="1382" cy="1083"/>
              <a:chOff x="0" y="0"/>
              <a:chExt cx="1382" cy="1083"/>
            </a:xfrm>
          </p:grpSpPr>
          <p:pic>
            <p:nvPicPr>
              <p:cNvPr id="40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1382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411" y="945"/>
                <a:ext cx="61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filovirus(ebola)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3009" y="0"/>
              <a:ext cx="1408" cy="1043"/>
              <a:chOff x="0" y="0"/>
              <a:chExt cx="1408" cy="1043"/>
            </a:xfrm>
          </p:grpSpPr>
          <p:pic>
            <p:nvPicPr>
              <p:cNvPr id="36" name="Picture 1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1408" cy="8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16"/>
              <p:cNvSpPr>
                <a:spLocks noChangeArrowheads="1"/>
              </p:cNvSpPr>
              <p:nvPr/>
            </p:nvSpPr>
            <p:spPr bwMode="auto">
              <a:xfrm>
                <a:off x="598" y="887"/>
                <a:ext cx="193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8" name="Rectangle 17"/>
              <p:cNvSpPr>
                <a:spLocks noChangeArrowheads="1"/>
              </p:cNvSpPr>
              <p:nvPr/>
            </p:nvSpPr>
            <p:spPr bwMode="auto">
              <a:xfrm>
                <a:off x="649" y="907"/>
                <a:ext cx="11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9" name="Rectangle 18"/>
              <p:cNvSpPr>
                <a:spLocks noChangeArrowheads="1"/>
              </p:cNvSpPr>
              <p:nvPr/>
            </p:nvSpPr>
            <p:spPr bwMode="auto">
              <a:xfrm>
                <a:off x="654" y="905"/>
                <a:ext cx="119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hiv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9" y="1151"/>
              <a:ext cx="1383" cy="1085"/>
              <a:chOff x="0" y="0"/>
              <a:chExt cx="1383" cy="1085"/>
            </a:xfrm>
          </p:grpSpPr>
          <p:pic>
            <p:nvPicPr>
              <p:cNvPr id="32" name="Picture 2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1383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322" y="926"/>
                <a:ext cx="74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367" y="945"/>
                <a:ext cx="829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35" name="Rectangle 23"/>
              <p:cNvSpPr>
                <a:spLocks noChangeArrowheads="1"/>
              </p:cNvSpPr>
              <p:nvPr/>
            </p:nvSpPr>
            <p:spPr bwMode="auto">
              <a:xfrm>
                <a:off x="368" y="947"/>
                <a:ext cx="84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influenza virus (grip)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1517" y="1138"/>
              <a:ext cx="1376" cy="1044"/>
              <a:chOff x="0" y="0"/>
              <a:chExt cx="1376" cy="1044"/>
            </a:xfrm>
          </p:grpSpPr>
          <p:pic>
            <p:nvPicPr>
              <p:cNvPr id="30" name="Picture 2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0" y="0"/>
                <a:ext cx="1376" cy="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35" y="906"/>
                <a:ext cx="1145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mayobacterium tuberculosis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2983" y="1138"/>
              <a:ext cx="1395" cy="1098"/>
              <a:chOff x="0" y="0"/>
              <a:chExt cx="1395" cy="1098"/>
            </a:xfrm>
          </p:grpSpPr>
          <p:pic>
            <p:nvPicPr>
              <p:cNvPr id="27" name="Picture 2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0"/>
                <a:ext cx="1395" cy="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437" y="958"/>
                <a:ext cx="6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437" y="960"/>
                <a:ext cx="738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rhinovirus (nezle) 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0" y="2314"/>
              <a:ext cx="1395" cy="1089"/>
              <a:chOff x="0" y="0"/>
              <a:chExt cx="1395" cy="1089"/>
            </a:xfrm>
          </p:grpSpPr>
          <p:pic>
            <p:nvPicPr>
              <p:cNvPr id="23" name="Picture 3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0"/>
                <a:ext cx="1395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476" y="926"/>
                <a:ext cx="418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527" y="946"/>
                <a:ext cx="405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527" y="951"/>
                <a:ext cx="41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salmonella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3" name="Group 36"/>
            <p:cNvGrpSpPr>
              <a:grpSpLocks/>
            </p:cNvGrpSpPr>
            <p:nvPr/>
          </p:nvGrpSpPr>
          <p:grpSpPr bwMode="auto">
            <a:xfrm>
              <a:off x="1479" y="2314"/>
              <a:ext cx="1395" cy="1089"/>
              <a:chOff x="0" y="0"/>
              <a:chExt cx="1395" cy="1089"/>
            </a:xfrm>
          </p:grpSpPr>
          <p:pic>
            <p:nvPicPr>
              <p:cNvPr id="19" name="Picture 37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1395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Rectangle 38"/>
              <p:cNvSpPr>
                <a:spLocks noChangeArrowheads="1"/>
              </p:cNvSpPr>
              <p:nvPr/>
            </p:nvSpPr>
            <p:spPr bwMode="auto">
              <a:xfrm>
                <a:off x="411" y="926"/>
                <a:ext cx="605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1" name="Rectangle 39"/>
              <p:cNvSpPr>
                <a:spLocks noChangeArrowheads="1"/>
              </p:cNvSpPr>
              <p:nvPr/>
            </p:nvSpPr>
            <p:spPr bwMode="auto">
              <a:xfrm>
                <a:off x="463" y="946"/>
                <a:ext cx="59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22" name="Rectangle 40"/>
              <p:cNvSpPr>
                <a:spLocks noChangeArrowheads="1"/>
              </p:cNvSpPr>
              <p:nvPr/>
            </p:nvSpPr>
            <p:spPr bwMode="auto">
              <a:xfrm>
                <a:off x="463" y="951"/>
                <a:ext cx="613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1100" baseline="0">
                    <a:latin typeface="Comic Sans MS" pitchFamily="66" charset="0"/>
                  </a:rPr>
                  <a:t>staphylacoccus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2983" y="2329"/>
              <a:ext cx="1376" cy="1079"/>
              <a:chOff x="0" y="0"/>
              <a:chExt cx="1376" cy="1079"/>
            </a:xfrm>
          </p:grpSpPr>
          <p:pic>
            <p:nvPicPr>
              <p:cNvPr id="15" name="Picture 4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0"/>
                <a:ext cx="1376" cy="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43"/>
              <p:cNvSpPr>
                <a:spLocks noChangeArrowheads="1"/>
              </p:cNvSpPr>
              <p:nvPr/>
            </p:nvSpPr>
            <p:spPr bwMode="auto">
              <a:xfrm>
                <a:off x="559" y="936"/>
                <a:ext cx="274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17" name="Rectangle 44"/>
              <p:cNvSpPr>
                <a:spLocks noChangeArrowheads="1"/>
              </p:cNvSpPr>
              <p:nvPr/>
            </p:nvSpPr>
            <p:spPr bwMode="auto">
              <a:xfrm>
                <a:off x="613" y="957"/>
                <a:ext cx="16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altLang="en-US" sz="2400"/>
              </a:p>
            </p:txBody>
          </p:sp>
          <p:sp>
            <p:nvSpPr>
              <p:cNvPr id="18" name="Rectangle 45"/>
              <p:cNvSpPr>
                <a:spLocks noChangeArrowheads="1"/>
              </p:cNvSpPr>
              <p:nvPr/>
            </p:nvSpPr>
            <p:spPr bwMode="auto">
              <a:xfrm>
                <a:off x="613" y="957"/>
                <a:ext cx="167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spcBef>
                    <a:spcPct val="105000"/>
                  </a:spcBef>
                  <a:buClr>
                    <a:srgbClr val="000099"/>
                  </a:buClr>
                  <a:buFont typeface="Wingdings" pitchFamily="2" charset="2"/>
                  <a:buNone/>
                </a:pPr>
                <a:r>
                  <a:rPr lang="en-AU" altLang="en-US" sz="900" baseline="0">
                    <a:latin typeface="Comic Sans MS" pitchFamily="66" charset="0"/>
                  </a:rPr>
                  <a:t>maya</a:t>
                </a:r>
                <a:endParaRPr lang="en-AU" altLang="en-US" sz="2000" b="1" baseline="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3643314"/>
            <a:ext cx="8143932" cy="285752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Mikroorganizmaların Vücuda Girişi ve Çıkışı </a:t>
            </a:r>
          </a:p>
          <a:p>
            <a:pPr lvl="0">
              <a:buNone/>
            </a:pP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Solunum </a:t>
            </a:r>
          </a:p>
          <a:p>
            <a:pPr lvl="0" algn="ctr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Sindirim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Deri </a:t>
            </a:r>
          </a:p>
          <a:p>
            <a:pPr lvl="0" algn="ctr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Ürogenital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yolla olur.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285720" y="1214423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Hemen hemen her yerde bulunurlar.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Bölünerek hızlı bir şekilde, çok kısa zamanda çoğalırlar ve sayıları milyonlara ulaşır.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174F3F2-4852-4866-B080-D76D8013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6685"/>
            <a:ext cx="356182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935038"/>
            <a:ext cx="78708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b="1" dirty="0">
                <a:solidFill>
                  <a:srgbClr val="FF0000"/>
                </a:solidFill>
                <a:latin typeface="Bodoni MT" pitchFamily="18" charset="0"/>
              </a:rPr>
              <a:t>  Mikroorganizmalar Nasıl Bulaşır?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2133600"/>
            <a:ext cx="7246959" cy="229553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endParaRPr lang="tr-TR" b="1" dirty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Mikroorganizmalar en çok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irli eller ve  kirli sular ile bulaşır.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0820" y="3312840"/>
            <a:ext cx="2624760" cy="168012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8398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Şaşırtıcı gerçekler :</a:t>
            </a:r>
          </a:p>
          <a:p>
            <a:pPr lvl="0">
              <a:buNone/>
            </a:pPr>
            <a:endParaRPr lang="tr-TR" b="1" dirty="0" smtClean="0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Gıda servisi yapan personelin % 60’ı tuvaleti kullandıktan sonra ellerini yıkamamaktadır </a:t>
            </a:r>
          </a:p>
          <a:p>
            <a:pPr lvl="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• 5 kat tuvalet kağıdı bile , parmak ucundaki birkaç hastalık yapıcı mikroorganizmanın  sızmasını ve bulaşmasını engelleyemez</a:t>
            </a:r>
          </a:p>
          <a:p>
            <a:pPr lvl="0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• %40’dan fazla yetişkin ağız ve  burunlarında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mikrobu  taşımaktadır</a:t>
            </a:r>
          </a:p>
          <a:p>
            <a:pPr lvl="0"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04896" y="3068960"/>
            <a:ext cx="8271560" cy="1571636"/>
          </a:xfrm>
          <a:solidFill>
            <a:srgbClr val="D1F1D9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r-TR" sz="7200" b="1" dirty="0">
                <a:latin typeface="Times New Roman" pitchFamily="18" charset="0"/>
                <a:cs typeface="Times New Roman" pitchFamily="18" charset="0"/>
              </a:rPr>
              <a:t>KİŞİSEL HİJYEN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KONULAR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2469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Hijyen ve Sanitasyon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Hijyen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Sanitasyon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Temizlik</a:t>
            </a:r>
          </a:p>
          <a:p>
            <a:pPr lvl="0"/>
            <a:r>
              <a:rPr lang="tr-TR" dirty="0">
                <a:latin typeface="Times New Roman" pitchFamily="18" charset="0"/>
                <a:cs typeface="Times New Roman" pitchFamily="18" charset="0"/>
              </a:rPr>
              <a:t>Dezenfeksiyon </a:t>
            </a:r>
          </a:p>
          <a:p>
            <a:pPr lvl="0"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Kişisel Hijyen 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Çalışma Ortamlarında Hijyen ve Sanitasyon Kuralları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1694" y="1323975"/>
            <a:ext cx="5029199" cy="38272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6" name="Picture 4" descr="MCIN00936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0" y="362992"/>
            <a:ext cx="1250158" cy="1452565"/>
          </a:xfrm>
          <a:noFill/>
        </p:spPr>
      </p:pic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08" y="188640"/>
            <a:ext cx="1371599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31" y="5172075"/>
            <a:ext cx="1435892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4" y="2780928"/>
            <a:ext cx="1250158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72075"/>
            <a:ext cx="1250158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885" y="5295900"/>
            <a:ext cx="1850231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392907" y="457201"/>
            <a:ext cx="8265319" cy="543877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7" y="1052736"/>
            <a:ext cx="8280920" cy="52718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endParaRPr lang="tr-TR" altLang="tr-TR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Sağlığın </a:t>
            </a: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korunması için düzenli bir şekilde </a:t>
            </a:r>
            <a:r>
              <a:rPr lang="tr-TR" altLang="tr-TR" sz="36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6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20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2782" y="980728"/>
            <a:ext cx="5797307" cy="525658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3000" b="1" dirty="0">
                <a:latin typeface="Times New Roman" pitchFamily="18" charset="0"/>
                <a:cs typeface="Times New Roman" pitchFamily="18" charset="0"/>
              </a:rPr>
              <a:t>Kişisel Hijyen Uygulamalarını Etkileyen Faktörler: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Kültür,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Sosyal ve ekonomik durum,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Aile,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Kişilik özellikleri,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Bireyin hijyene ilişkin bilgi düzeyi ve gereksinimleri. </a:t>
            </a:r>
          </a:p>
        </p:txBody>
      </p:sp>
      <p:pic>
        <p:nvPicPr>
          <p:cNvPr id="7" name="Picture 4" descr="aolpkdrl[1]">
            <a:extLst>
              <a:ext uri="{FF2B5EF4-FFF2-40B4-BE49-F238E27FC236}">
                <a16:creationId xmlns:a16="http://schemas.microsoft.com/office/drawing/2014/main" id="{1A82DA3F-4DF4-4A40-8E9C-7F154D93155C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40151" y="2205037"/>
            <a:ext cx="3203847" cy="3462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FAD6BB-9596-493C-A4C0-C840D88E71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5040560" cy="457200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 yapan mikroorganizmalar kişiden kişiye en çok eller ile bulaşmaktadır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Elleri yıkamanın amacı, eller üzerinde bulunan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bakterileri ellerden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uzaklaştırmaktır.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706A5E0-656D-4332-871C-B1B387573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340768"/>
            <a:ext cx="3819903" cy="49411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41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876425"/>
            <a:ext cx="5773028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625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12" y="2171962"/>
            <a:ext cx="2684852" cy="3993341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8131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343025"/>
            <a:ext cx="838676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8131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BB5CBA-4220-4E71-8FA1-2A87081DFF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19256" cy="4246984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Mikroplar kuru yüzeylerde büyüyemez ve</a:t>
            </a:r>
          </a:p>
          <a:p>
            <a:pPr marL="82550" lvl="0" indent="0">
              <a:lnSpc>
                <a:spcPct val="90000"/>
              </a:lnSpc>
              <a:buNone/>
            </a:pP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çoğalamazlar. Bu nedenle eller yıkandıktan sonra iyice </a:t>
            </a:r>
            <a:r>
              <a:rPr lang="tr-TR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kurulanmalıdır.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C3C47D-90D5-4D99-9298-FF095C11A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t="20171" r="1574" b="17785"/>
          <a:stretch/>
        </p:blipFill>
        <p:spPr>
          <a:xfrm>
            <a:off x="1403648" y="4047349"/>
            <a:ext cx="5256584" cy="2306824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81318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00B050"/>
                </a:solidFill>
              </a:rPr>
              <a:t>EL HİJYENİ</a:t>
            </a:r>
            <a:endParaRPr lang="tr-TR" altLang="tr-T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207" y="1700808"/>
            <a:ext cx="5300663" cy="43951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/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</a:p>
          <a:p>
            <a:pPr algn="just" eaLnBrk="1" hangingPunct="1"/>
            <a:endParaRPr lang="tr-TR" altLang="tr-T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Haftada 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bir kez el </a:t>
            </a:r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7907" y="2382051"/>
            <a:ext cx="2416964" cy="310434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41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1507" y="1988840"/>
            <a:ext cx="4664869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5755" y="2673350"/>
            <a:ext cx="2159794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41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27EC81-DCAA-439A-9FA7-BC18460E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>
                <a:solidFill>
                  <a:schemeClr val="tx1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TANIMLAR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32DB04E-5F75-4226-89D6-AD5E92D52D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900362" y="3151187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348880"/>
            <a:ext cx="5157787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Deriyi temizlemek, artıkları atmak, dolaşımı uyarmak, kişiyi rahatlatmak amacıyla derinin yıkanmasıdır.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1714500"/>
            <a:ext cx="3328988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0258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069" y="2076451"/>
            <a:ext cx="4793456" cy="38728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Mümkünse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6469" y="1881628"/>
            <a:ext cx="2478881" cy="3709429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524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7218" y="2600326"/>
            <a:ext cx="5188918" cy="34929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80" y="2636912"/>
            <a:ext cx="1923428" cy="256457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818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9552" y="2219326"/>
            <a:ext cx="4824535" cy="40179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28" y="2409825"/>
            <a:ext cx="267043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6379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457200" y="2132856"/>
            <a:ext cx="5043488" cy="4104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51" y="2614362"/>
            <a:ext cx="203766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600199"/>
            <a:ext cx="6979444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3243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928817"/>
            <a:ext cx="5407819" cy="40924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28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28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23" y="2348880"/>
            <a:ext cx="2221727" cy="3096344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3313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1494" y="2017712"/>
            <a:ext cx="4822031" cy="42916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Dişler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28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28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28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2800" dirty="0">
                <a:latin typeface="Calibri" panose="020F0502020204030204" pitchFamily="34" charset="0"/>
              </a:rPr>
              <a:t>yapılmalıdır.</a:t>
            </a:r>
          </a:p>
        </p:txBody>
      </p:sp>
      <p:sp>
        <p:nvSpPr>
          <p:cNvPr id="3" name="AutoShape 2" descr="Diş Fırçalama Teknikleri Nelerdir - AliadentAliad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24036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874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1512" y="2060849"/>
            <a:ext cx="4332535" cy="3312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94" y="2466976"/>
            <a:ext cx="307895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0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793" y="2060848"/>
            <a:ext cx="4750594" cy="40324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16" y="2400301"/>
            <a:ext cx="2221706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D8217F-8852-48CB-9C62-9A90F932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chemeClr val="tx1"/>
                </a:solidFill>
                <a:latin typeface="Lucida Handwriting" panose="03010101010101010101" pitchFamily="66" charset="0"/>
                <a:cs typeface="Times New Roman" panose="02020603050405020304" pitchFamily="18" charset="0"/>
              </a:rPr>
              <a:t>TANIMLAR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CCB1315-1B8D-44F8-87F5-BE1AE88246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862939"/>
            <a:ext cx="7467600" cy="43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85787" y="1916832"/>
            <a:ext cx="4922317" cy="4104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04" y="2132856"/>
            <a:ext cx="2722440" cy="34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802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1506" y="1988841"/>
            <a:ext cx="4629150" cy="3888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7" y="2311041"/>
            <a:ext cx="2773811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204864"/>
            <a:ext cx="4886027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 smtClean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24944"/>
            <a:ext cx="2254212" cy="205001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2426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1" y="2162175"/>
            <a:ext cx="5364956" cy="414714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2800" i="1" dirty="0">
                <a:latin typeface="Calibri" panose="020F0502020204030204" pitchFamily="34" charset="0"/>
              </a:rPr>
              <a:t>.</a:t>
            </a:r>
            <a:r>
              <a:rPr lang="tr-TR" altLang="tr-TR" sz="28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28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Taramak</a:t>
            </a:r>
            <a:r>
              <a:rPr lang="tr-TR" altLang="tr-TR" sz="2800" dirty="0">
                <a:solidFill>
                  <a:srgbClr val="FF0000"/>
                </a:solidFill>
                <a:latin typeface="Calibri" panose="020F0502020204030204" pitchFamily="34" charset="0"/>
              </a:rPr>
              <a:t>, fırçalamak, parmak uçları ile masaj yapmak kan basıncını hızlandırır ve saçları beslemiş olur.</a:t>
            </a:r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162174"/>
            <a:ext cx="2286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1747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7" y="2060848"/>
            <a:ext cx="4443413" cy="36724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26" y="2219326"/>
            <a:ext cx="3199649" cy="340995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8010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4369" y="2204864"/>
            <a:ext cx="4357688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62" y="2057401"/>
            <a:ext cx="2559344" cy="343852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8070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19301"/>
            <a:ext cx="5129213" cy="42180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saç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846" y="2348880"/>
            <a:ext cx="2650331" cy="347662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572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1507" y="2400301"/>
            <a:ext cx="4779169" cy="34769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0732" y="2219324"/>
            <a:ext cx="2836069" cy="3409951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9"/>
            <a:ext cx="82296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3439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75E1B7-33A5-45E6-AACE-209BCE0E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2218258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ÇALIŞMA ORTAMINDA </a:t>
            </a:r>
            <a:b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HİJYEN VE SANİTASYON KURALLARI</a:t>
            </a:r>
            <a:endParaRPr lang="tr-TR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9E3C1-0BA4-4830-BD64-78A59433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9" y="2761283"/>
            <a:ext cx="7334250" cy="32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946EAE-C47D-47F7-8848-0A7F04E3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05BCDD-7D6A-4E0F-9E83-74E930D931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8003232" cy="4752528"/>
          </a:xfrm>
        </p:spPr>
        <p:txBody>
          <a:bodyPr/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korunması için vücut temizliği ve bakımı gerektiği şekilde, sürekli olarak yapılmalıdır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temizliğine dikkat etmeli hapşırma, öksürme saç elleme gibi davranışlardan sonra elleri hijyenik bir şekilde yıkanmalıdır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Personel, kıyafetlerini havlu olarak kullanmamalıdır.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4047B7-52D5-4926-8636-03012F6B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293096"/>
            <a:ext cx="8424936" cy="998984"/>
          </a:xfrm>
        </p:spPr>
        <p:txBody>
          <a:bodyPr>
            <a:normAutofit/>
          </a:bodyPr>
          <a:lstStyle/>
          <a:p>
            <a:pPr marL="0" indent="0"/>
            <a:r>
              <a:rPr lang="tr-TR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bireyin 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fiziksel, ruhsal ve sosyal yönden tam bir iyilik hali içinde olmasıdır. 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3821AAC-4E62-4C54-9358-C7786554E2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116" t="9771" r="9255" b="52730"/>
          <a:stretch/>
        </p:blipFill>
        <p:spPr>
          <a:xfrm>
            <a:off x="685800" y="1004947"/>
            <a:ext cx="7772400" cy="242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B2B358-751E-4938-BDC4-1873407C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70" y="548680"/>
            <a:ext cx="77724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448ED9-CF94-4B44-A576-16555C49AB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075240" cy="4030960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Yiyecek üretimi ve servis alanlarında sakız çiğnemekten ve sigara içmekten kaçınılmalıdır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araçları, deterjan ve dezenfektan maddeler kullanım talimatlarına uygun kullanılmalıdır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Zemin temizliğinde kullanılan araçlar, sıra, masa gibi yüzeylerin temizliğinde kullanılmamalıdır.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1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DEC7D-20DA-4385-9EF0-893B51CC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6672"/>
            <a:ext cx="777240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6EA08A-E979-4CC4-9BD2-C45D31470D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5904656" cy="4572000"/>
          </a:xfrm>
        </p:spPr>
        <p:txBody>
          <a:bodyPr>
            <a:normAutofit fontScale="92500"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Eldivenli ellerle kapı kolu, telefon, masa, vb. yüzeylere temas edilmemelidir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Temizlik her zaman temiz alandan kirli alana doğru yapılmalıdır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 temizlik işlemi sırasında uygun eldiven giyilmeli, işlem bitiminde eldiven çıkarılıp el hijyeni sağlanmalıdır.</a:t>
            </a:r>
          </a:p>
          <a:p>
            <a:endParaRPr lang="tr-T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142A01-268B-4755-86DD-34F29588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2856"/>
            <a:ext cx="26400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EC255-1F4D-4109-A615-6A7DFA33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29825C-B9D6-4186-87B4-667659F91B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4519" y="1628800"/>
            <a:ext cx="5472608" cy="457200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Sıvı sabun kaplarının üstüne ekleme yapılmamalıdır. Boşalan sabunluk yıkanıp kurutulup, dezenfekte edildikten sonra tekrar doldurulmalıdır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araçlarında da renkli kodlama sistemi kullanılmalıdır.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 mekana açılan alanlarda sineklik olmalıdır.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1453A4-9E8E-4FE3-98A7-BD54362E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1" b="8656"/>
          <a:stretch/>
        </p:blipFill>
        <p:spPr>
          <a:xfrm>
            <a:off x="6084168" y="2060849"/>
            <a:ext cx="28083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5EC255-1F4D-4109-A615-6A7DFA33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29825C-B9D6-4186-87B4-667659F91B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4519" y="1628800"/>
            <a:ext cx="5472608" cy="4572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Saç sakal ve bıyığın kapatılması amacıyla kep/bone/şapka, ağız maskesi, kullanmalı,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Üretime </a:t>
            </a:r>
            <a:r>
              <a:rPr lang="tr-T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başlamadan önce, üretim esnasında ve üretimden sonra eller iyice yıkanmalı ve dezenfekte edilmelidir ve uygun şekilde kurulanmalı, 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1453A4-9E8E-4FE3-98A7-BD54362E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1" b="8656"/>
          <a:stretch/>
        </p:blipFill>
        <p:spPr>
          <a:xfrm>
            <a:off x="6084168" y="2060849"/>
            <a:ext cx="280831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C02A4-F088-47D7-BFCF-BF949797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 Ortamında Hijyen ve Sanitasyon Kuralları:</a:t>
            </a:r>
            <a:endParaRPr lang="tr-TR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A018986-2A4E-48AD-A9BD-5CADD59854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4536504" cy="4572000"/>
          </a:xfrm>
        </p:spPr>
        <p:txBody>
          <a:bodyPr/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Temizlik araçları kullanıldıktan sonra temizlenmeli, kolay kurumaları sağlanacak şekilde uygun yerde saklanmalıdır. Temizlenen alanda bırakılmamalıdır.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0219C6-1F0C-487E-84BF-4EAD45E9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68760"/>
            <a:ext cx="3851920" cy="44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0646A2-6D6F-43F8-BB3B-40F7ED87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96" y="89111"/>
            <a:ext cx="7995536" cy="1498178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RENK KODLARINA GÖRE ELDİVEN-KOVA-BEZ KULLANIMI</a:t>
            </a:r>
            <a:endParaRPr lang="tr-T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069EC-4D95-45EB-A70C-9660F2D7FC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4896" y="1844824"/>
            <a:ext cx="4899192" cy="4572000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KIRMIZI BEZ-KIRMIZI KOVA-KIRMIZI ELDİVEN: 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Yüksek risk taşıyan alanlarda (WC klozet kapakları ve pisuar çevresi sifon</a:t>
            </a:r>
            <a:r>
              <a:rPr lang="tr-T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vb.)</a:t>
            </a:r>
            <a:r>
              <a:rPr lang="tr-TR" sz="2800" dirty="0">
                <a:latin typeface="Comic Sans MS" panose="030F0702030302020204" pitchFamily="66" charset="0"/>
              </a:rPr>
              <a:t>  tankı temizliğinde  kullanılır.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BCB048C-5F3B-4F85-A7B3-2CA9DC7F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84784"/>
            <a:ext cx="1944216" cy="194421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D0C077D-1159-47DE-B51F-1AD68F5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77" y="3230410"/>
            <a:ext cx="1430372" cy="158417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084FA05-5C62-4CD2-92E9-110A3EB1D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814586"/>
            <a:ext cx="1728193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528D99-9DF8-4302-9F03-59E92C2041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2672" y="980728"/>
            <a:ext cx="4521696" cy="532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 BEZ-SARI KOVA-SARI ELDİVEN: 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Islak alan içerisinde kalan diğer alanlarda (lavabolar, armatür ve küvetler, fayans,  ayna, bataryalar, </a:t>
            </a:r>
            <a:r>
              <a:rPr lang="nn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kapı kolları ve elektrik armatürleri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vb.) sarı bez kullanılır.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E8191F-6058-4786-8A35-ADFC316D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056" y="777433"/>
            <a:ext cx="2286000" cy="2286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D5BC177-7FE7-4CF7-B455-6B540FC6F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210" y="3063433"/>
            <a:ext cx="1610598" cy="166172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092CE35-6579-4FE0-B721-A5878B63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97152"/>
            <a:ext cx="196516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646F5F-95F7-4E9E-9A6D-384377D6FF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4233664" cy="4463008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MAVİ BEZ-MAVİ KOVA-MAVİ ELDİVEN: </a:t>
            </a:r>
          </a:p>
          <a:p>
            <a:pPr marL="0" indent="0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Masa, sıra, cam önü, cam ve kapı kolları, çalışma ofisi vb. temiz alanlarda kullanılır.</a:t>
            </a:r>
          </a:p>
          <a:p>
            <a:endParaRPr lang="tr-T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895954-4B17-4F03-B4B3-41CE2B19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84ADBC2-C88E-44B3-8A2A-ED80B7B72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00264"/>
            <a:ext cx="115252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0234DC4-B177-47F0-852F-72F6695B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23" y="4302191"/>
            <a:ext cx="1654776" cy="164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57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DE33B6-9099-4642-A0E4-9914F086CF0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764704"/>
            <a:ext cx="5385792" cy="5255096"/>
          </a:xfrm>
        </p:spPr>
        <p:txBody>
          <a:bodyPr/>
          <a:lstStyle/>
          <a:p>
            <a:pPr marL="0" lvl="0" indent="0">
              <a:buNone/>
            </a:pPr>
            <a:r>
              <a:rPr lang="tr-TR" sz="2800" b="1" dirty="0">
                <a:solidFill>
                  <a:srgbClr val="FF6600"/>
                </a:solidFill>
                <a:latin typeface="Comic Sans MS" pitchFamily="66" charset="0"/>
              </a:rPr>
              <a:t>TURUNCU BEZ- TURUNCU KOVA- TURUNCU </a:t>
            </a:r>
            <a:r>
              <a:rPr kumimoji="0" lang="tr-TR" sz="28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ELDİVEN: </a:t>
            </a:r>
          </a:p>
          <a:p>
            <a:pPr marL="0" lvl="0" indent="0">
              <a:buNone/>
            </a:pP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Pozitif</a:t>
            </a:r>
            <a:r>
              <a:rPr kumimoji="0" lang="tr-TR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 tanı konulmuş veya muhtemel pozitif tanılı kişinin hastaneye sevk oluncaya kadar beklediği izolasyon odası ve kişinin kullandığı diğer </a:t>
            </a:r>
            <a:r>
              <a:rPr kumimoji="0" lang="tr-T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sym typeface="Arial" pitchFamily="34" charset="0"/>
              </a:rPr>
              <a:t>alanlarda kullanılır.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AE7E330-5CE1-42A6-BBBA-F2BB6DFC0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124744"/>
            <a:ext cx="1937253" cy="29025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FD60D9F-005F-45DE-A2CA-EB1B50687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524649"/>
            <a:ext cx="1765002" cy="24731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712B664-E396-4DA3-8D6C-30652768F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941168"/>
            <a:ext cx="1827285" cy="13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62969A-D36E-49C9-A514-7860009CFD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37720" cy="4572000"/>
          </a:xfrm>
        </p:spPr>
        <p:txBody>
          <a:bodyPr/>
          <a:lstStyle/>
          <a:p>
            <a:pPr marL="0" indent="0">
              <a:buNone/>
            </a:pPr>
            <a:r>
              <a:rPr lang="tr-TR" sz="2800" b="1" kern="0" dirty="0">
                <a:solidFill>
                  <a:srgbClr val="00B050"/>
                </a:solidFill>
                <a:latin typeface="Comic Sans MS" pitchFamily="66" charset="0"/>
                <a:sym typeface="Arial" pitchFamily="34" charset="0"/>
              </a:rPr>
              <a:t>YEŞİL BEZ- YEŞİL KOVA- YEŞİL ELDİVEN: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Gıda hazırlığı ve sunumu olan alanların temizliğinde</a:t>
            </a:r>
          </a:p>
          <a:p>
            <a:pPr marL="0" indent="0">
              <a:buNone/>
            </a:pPr>
            <a:r>
              <a:rPr lang="tr-TR" sz="2800" dirty="0">
                <a:latin typeface="Comic Sans MS" panose="030F0702030302020204" pitchFamily="66" charset="0"/>
              </a:rPr>
              <a:t>( yemekhane, kantin ve mutfak alanları vb.) </a:t>
            </a:r>
            <a:endParaRPr lang="tr-TR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36AB2FB-5044-4C48-9299-F9A8589B6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6051" b="7162"/>
          <a:stretch/>
        </p:blipFill>
        <p:spPr>
          <a:xfrm>
            <a:off x="6300192" y="1124744"/>
            <a:ext cx="1844187" cy="161441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A4AEFEB-1178-450C-A160-9271A65E9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05"/>
          <a:stretch/>
        </p:blipFill>
        <p:spPr>
          <a:xfrm>
            <a:off x="5186298" y="3573016"/>
            <a:ext cx="2227788" cy="161441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37B9F36-14FE-497A-87B4-EC5C4FAC8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383" y="4330253"/>
            <a:ext cx="1647234" cy="21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AD5029-9217-4A61-80F2-B96507BA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1E01B6CA-E68A-493A-A75C-B9F492C16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0" r="31599" b="15231"/>
          <a:stretch/>
        </p:blipFill>
        <p:spPr>
          <a:xfrm>
            <a:off x="323528" y="274638"/>
            <a:ext cx="8439744" cy="646100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A3D5DB3-6F7A-4A75-81B2-79F3779C3BB2}"/>
              </a:ext>
            </a:extLst>
          </p:cNvPr>
          <p:cNvSpPr txBox="1"/>
          <p:nvPr/>
        </p:nvSpPr>
        <p:spPr>
          <a:xfrm>
            <a:off x="3131840" y="2521059"/>
            <a:ext cx="5631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Sağlığın korunmasını sağlamak ve 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 yayılmasını önlemek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amaçlı yapılan uygulamaları ve </a:t>
            </a:r>
          </a:p>
          <a:p>
            <a:pPr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gerektirdiği şartları ifade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204864"/>
            <a:ext cx="8229600" cy="144016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8000" b="1" dirty="0" smtClean="0">
                <a:latin typeface="Times New Roman" pitchFamily="18" charset="0"/>
                <a:cs typeface="Times New Roman" pitchFamily="18" charset="0"/>
              </a:rPr>
              <a:t>TEŞEKKÜRLER</a:t>
            </a:r>
            <a:endParaRPr lang="tr-TR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980728"/>
            <a:ext cx="8390736" cy="5520106"/>
          </a:xfrm>
          <a:ln w="76200" cap="sq" cmpd="tri">
            <a:solidFill>
              <a:schemeClr val="tx2">
                <a:lumMod val="75000"/>
              </a:schemeClr>
            </a:solidFill>
            <a:prstDash val="sysDot"/>
            <a:miter lim="800000"/>
          </a:ln>
          <a:scene3d>
            <a:camera prst="orthographicFront"/>
            <a:lightRig rig="threePt" dir="t"/>
          </a:scene3d>
          <a:sp3d extrusionH="209550" prstMaterial="matte">
            <a:bevelT prst="relaxedInset"/>
            <a:extrusionClr>
              <a:schemeClr val="accent6"/>
            </a:extrusionClr>
          </a:sp3d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endParaRPr lang="tr-TR" sz="7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r-TR" sz="7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Hijyenin Önemi:</a:t>
            </a:r>
          </a:p>
          <a:p>
            <a:pPr lvl="0">
              <a:buNone/>
            </a:pPr>
            <a:endParaRPr lang="tr-TR" sz="5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Bir toplumda sağlıklı insan sayısı ne kadar fazla ise 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toplum ekonomik yönden o kadar güçlü hale gelir. </a:t>
            </a:r>
            <a:endParaRPr lang="tr-TR" sz="5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  Çünkü </a:t>
            </a:r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kişinin verimliliği sağlıkla orantılıdır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5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5900" dirty="0">
                <a:latin typeface="Times New Roman" pitchFamily="18" charset="0"/>
                <a:cs typeface="Times New Roman" pitchFamily="18" charset="0"/>
              </a:rPr>
              <a:t>Bireylerin sağlığının korunması için kişisel hijyen kurallarına uyulması gerekir</a:t>
            </a:r>
            <a:r>
              <a:rPr lang="tr-TR" sz="5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5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0061" y="1412776"/>
            <a:ext cx="4286280" cy="443371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Temizlik 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Herhangi bir ortamda görülebilir kir ya da kir kalıntıların fiziksel veya kimyasal yolla arındırılmasıdır.</a:t>
            </a:r>
          </a:p>
        </p:txBody>
      </p:sp>
      <p:sp>
        <p:nvSpPr>
          <p:cNvPr id="75778" name="AutoShape 2" descr="HÄ°JYEN VE SANÄ°TASYON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5780" name="Picture 4" descr="HÄ°JYEN VE SANÄ°TASYO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1412776"/>
            <a:ext cx="4032448" cy="44644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4000" b="1" dirty="0">
                <a:latin typeface="Times New Roman" pitchFamily="18" charset="0"/>
                <a:cs typeface="Times New Roman" pitchFamily="18" charset="0"/>
              </a:rPr>
            </a:br>
            <a:endParaRPr lang="tr-T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32616" y="1268760"/>
            <a:ext cx="8678768" cy="288601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Sanitasyon:</a:t>
            </a:r>
          </a:p>
          <a:p>
            <a:pPr marL="82296" indent="0">
              <a:buNone/>
            </a:pP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Sağlığı korumak için ortamdan gıda kalıntıları, mikroorganizmalar, yabancı maddeler ve temizlik maddeleri gibi kirlerin uzaklaştırılması için alınan önlemlerin ve uygulamaların tümüne </a:t>
            </a:r>
            <a:r>
              <a:rPr lang="tr-TR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sanitasyon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denir.</a:t>
            </a:r>
          </a:p>
        </p:txBody>
      </p:sp>
      <p:pic>
        <p:nvPicPr>
          <p:cNvPr id="74754" name="Picture 2" descr="SANÄ°TASYO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365104"/>
            <a:ext cx="2019644" cy="2142822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410F72F-D94F-4357-8F06-A53E7BBDC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99809"/>
            <a:ext cx="3334227" cy="18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2424</TotalTime>
  <Words>1465</Words>
  <Application>Microsoft Office PowerPoint</Application>
  <PresentationFormat>Ekran Gösterisi (4:3)</PresentationFormat>
  <Paragraphs>228</Paragraphs>
  <Slides>60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72" baseType="lpstr">
      <vt:lpstr>Algerian</vt:lpstr>
      <vt:lpstr>Arial</vt:lpstr>
      <vt:lpstr>Arial Tur</vt:lpstr>
      <vt:lpstr>Bodoni MT</vt:lpstr>
      <vt:lpstr>Calibri</vt:lpstr>
      <vt:lpstr>Century Schoolbook</vt:lpstr>
      <vt:lpstr>Comic Sans MS</vt:lpstr>
      <vt:lpstr>Lucida Handwriting</vt:lpstr>
      <vt:lpstr>Times New Roman</vt:lpstr>
      <vt:lpstr>Wingdings</vt:lpstr>
      <vt:lpstr>Wingdings 2</vt:lpstr>
      <vt:lpstr>Cumba</vt:lpstr>
      <vt:lpstr>PowerPoint Sunusu</vt:lpstr>
      <vt:lpstr>KONULAR</vt:lpstr>
      <vt:lpstr>TANIMLAR</vt:lpstr>
      <vt:lpstr>TANIMLAR</vt:lpstr>
      <vt:lpstr>bireyin fiziksel, ruhsal ve sosyal yönden tam bir iyilik hali içinde olmasıdır. </vt:lpstr>
      <vt:lpstr>PowerPoint Sunusu</vt:lpstr>
      <vt:lpstr> </vt:lpstr>
      <vt:lpstr>PowerPoint Sunusu</vt:lpstr>
      <vt:lpstr> </vt:lpstr>
      <vt:lpstr> </vt:lpstr>
      <vt:lpstr> </vt:lpstr>
      <vt:lpstr> </vt:lpstr>
      <vt:lpstr> </vt:lpstr>
      <vt:lpstr> </vt:lpstr>
      <vt:lpstr> </vt:lpstr>
      <vt:lpstr>PowerPoint Sunusu</vt:lpstr>
      <vt:lpstr>  Mikroorganizmalar Nasıl Bulaşır? </vt:lpstr>
      <vt:lpstr> </vt:lpstr>
      <vt:lpstr> </vt:lpstr>
      <vt:lpstr>PowerPoint Sunusu</vt:lpstr>
      <vt:lpstr>PowerPoint Sunusu</vt:lpstr>
      <vt:lpstr>PowerPoint Sunusu</vt:lpstr>
      <vt:lpstr> </vt:lpstr>
      <vt:lpstr>PowerPoint Sunusu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ÇALIŞMA ORTAMINDA  HİJYEN VE SANİTASYON KURALLARI</vt:lpstr>
      <vt:lpstr>Çalışma Ortamında Hijyen ve Sanitasyon Kuralları:</vt:lpstr>
      <vt:lpstr>Çalışma Ortamında Hijyen ve Sanitasyon Kuralları:</vt:lpstr>
      <vt:lpstr>Çalışma Ortamında Hijyen ve Sanitasyon Kuralları:</vt:lpstr>
      <vt:lpstr>Çalışma Ortamında Hijyen ve Sanitasyon Kuralları:</vt:lpstr>
      <vt:lpstr>Çalışma Ortamında Hijyen ve Sanitasyon Kuralları:</vt:lpstr>
      <vt:lpstr>Çalışma Ortamında Hijyen ve Sanitasyon Kuralları:</vt:lpstr>
      <vt:lpstr>RENK KODLARINA GÖRE ELDİVEN-KOVA-BEZ KULLANIMI</vt:lpstr>
      <vt:lpstr>PowerPoint Sunusu</vt:lpstr>
      <vt:lpstr>PowerPoint Sunusu</vt:lpstr>
      <vt:lpstr>PowerPoint Sunusu</vt:lpstr>
      <vt:lpstr>PowerPoint Sunusu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GÜMÜŞHANE İL MİLLİ EĞİTİM MÜDÜRLÜĞÜ</dc:title>
  <dc:creator>NURŞEN MAZ</dc:creator>
  <cp:lastModifiedBy>Mdr_Ydr</cp:lastModifiedBy>
  <cp:revision>226</cp:revision>
  <dcterms:created xsi:type="dcterms:W3CDTF">2019-04-02T10:31:54Z</dcterms:created>
  <dcterms:modified xsi:type="dcterms:W3CDTF">2024-10-22T07:46:56Z</dcterms:modified>
</cp:coreProperties>
</file>