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notesMasterIdLst>
    <p:notesMasterId r:id="rId33"/>
  </p:notesMasterIdLst>
  <p:sldIdLst>
    <p:sldId id="258" r:id="rId2"/>
    <p:sldId id="343" r:id="rId3"/>
    <p:sldId id="259" r:id="rId4"/>
    <p:sldId id="344" r:id="rId5"/>
    <p:sldId id="261" r:id="rId6"/>
    <p:sldId id="262" r:id="rId7"/>
    <p:sldId id="264" r:id="rId8"/>
    <p:sldId id="265" r:id="rId9"/>
    <p:sldId id="345" r:id="rId10"/>
    <p:sldId id="267" r:id="rId11"/>
    <p:sldId id="268" r:id="rId12"/>
    <p:sldId id="271" r:id="rId13"/>
    <p:sldId id="272" r:id="rId14"/>
    <p:sldId id="273" r:id="rId15"/>
    <p:sldId id="346" r:id="rId16"/>
    <p:sldId id="274" r:id="rId17"/>
    <p:sldId id="34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34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48A9-C99D-4095-99EB-A84AB3104CC8}" type="datetimeFigureOut">
              <a:rPr lang="tr-TR" smtClean="0"/>
              <a:t>31.10.24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34CF4-2A4A-464F-9F18-510CA307B6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0" name="Dikdörtgen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48A3-CDED-4259-BAD7-C6493362E6EE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278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2736-CF99-415B-ACEB-DB78F319EDF3}" type="slidenum">
              <a:rPr lang="tr-TR" altLang="tr-TR"/>
              <a:pPr>
                <a:defRPr/>
              </a:pPr>
              <a:t>‹#›</a:t>
            </a:fld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95610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Dikdörtgen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C20B62-71DE-4699-8C0F-2375F7CF9DDA}" type="datetimeFigureOut">
              <a:rPr lang="tr-TR" smtClean="0"/>
              <a:t>31.10.24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7A3C02D-A853-49E0-A9BF-5906715EE91A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4525" y="1590678"/>
            <a:ext cx="8229600" cy="2981325"/>
          </a:xfrm>
        </p:spPr>
        <p:txBody>
          <a:bodyPr vert="horz" lIns="558000" tIns="45720" rIns="91440" bIns="45720" rtlCol="0">
            <a:normAutofit fontScale="92500" lnSpcReduction="20000"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>
                <a:solidFill>
                  <a:srgbClr val="002060"/>
                </a:solidFill>
              </a:rPr>
              <a:t>KİŞİSEL </a:t>
            </a:r>
            <a:r>
              <a:rPr lang="tr-TR" altLang="tr-TR" sz="8000" b="1" dirty="0" smtClean="0">
                <a:solidFill>
                  <a:srgbClr val="002060"/>
                </a:solidFill>
              </a:rPr>
              <a:t>HİJYEN</a:t>
            </a:r>
          </a:p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altLang="tr-TR" sz="8000" b="1" dirty="0" smtClean="0">
                <a:solidFill>
                  <a:srgbClr val="002060"/>
                </a:solidFill>
              </a:rPr>
              <a:t>EĞİTİMİ</a:t>
            </a:r>
            <a:r>
              <a:rPr lang="tr-TR" altLang="tr-TR" sz="3600" b="1" dirty="0" smtClean="0">
                <a:solidFill>
                  <a:srgbClr val="FF0000"/>
                </a:solidFill>
              </a:rPr>
              <a:t>        </a:t>
            </a:r>
            <a:endParaRPr lang="tr-TR" altLang="tr-T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0933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6276" y="1981200"/>
            <a:ext cx="7067550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Haftada bir kez el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tırnakları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kısa ve yuvarlak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şekilde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kesilmelidir. 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Tırnak uçlarının altında bir çok mikrop kolayca yerleşip üreyebilir. 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Bu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nedenle, tırnak diplerinin temizliği çok önemlidir.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3217" y="274640"/>
            <a:ext cx="10962508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9" name="Picture 4" descr="MCj02121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43875" y="2382050"/>
            <a:ext cx="3222619" cy="3104349"/>
          </a:xfrm>
          <a:noFill/>
        </p:spPr>
      </p:pic>
    </p:spTree>
    <p:extLst>
      <p:ext uri="{BB962C8B-B14F-4D97-AF65-F5344CB8AC3E}">
        <p14:creationId xmlns:p14="http://schemas.microsoft.com/office/powerpoint/2010/main" val="18477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371724"/>
            <a:ext cx="6219825" cy="31146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Ayrıca, tırnak kesim ve bakımında kullanılan aletlerin kişiye özel olması bazı bulaşıcı hastalıkların (Örneğin AIDS) önlenmesinde önemli rol oynar.</a:t>
            </a:r>
          </a:p>
          <a:p>
            <a:pPr eaLnBrk="1" hangingPunct="1">
              <a:buFontTx/>
              <a:buNone/>
            </a:pPr>
            <a:endParaRPr lang="tr-TR" altLang="tr-TR" dirty="0">
              <a:solidFill>
                <a:schemeClr val="tx1"/>
              </a:solidFill>
            </a:endParaRPr>
          </a:p>
        </p:txBody>
      </p:sp>
      <p:pic>
        <p:nvPicPr>
          <p:cNvPr id="18436" name="Picture 4" descr="_pzedizz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339" y="2673350"/>
            <a:ext cx="2879725" cy="2293938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40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>
                <a:solidFill>
                  <a:srgbClr val="92D050"/>
                </a:solidFill>
              </a:rPr>
              <a:t>TIRNAK BAKIMI ve </a:t>
            </a:r>
            <a:r>
              <a:rPr lang="tr-TR" altLang="tr-TR" sz="4000" b="1" dirty="0" smtClean="0">
                <a:solidFill>
                  <a:srgbClr val="92D050"/>
                </a:solidFill>
              </a:rPr>
              <a:t>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2476" y="2057403"/>
            <a:ext cx="6877049" cy="33194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DERİYİ TEMİZLEMEK,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ARTIKLARI ATMAK,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DOLAŞIMI UYARMAK,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KİŞİYİ RAHATLATMAK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AMACIYLA DERİNİN YIKANMASIDIR</a:t>
            </a:r>
            <a:r>
              <a:rPr lang="tr-TR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  <a:latin typeface="Arial Tur" charset="-94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92D050"/>
                </a:solidFill>
              </a:rPr>
              <a:t>DERİ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714500"/>
            <a:ext cx="4438650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76450"/>
            <a:ext cx="6391275" cy="34004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Sabun ve 37-38 derece suyla yapılan banyo kir ve salgıların temizlenmesini sağlar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Olabilirse her gün, değilse haftada 3, en az haftada 1 kez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banyo yapılmalıdır. </a:t>
            </a:r>
            <a:r>
              <a:rPr lang="tr-TR" altLang="tr-TR" dirty="0">
                <a:solidFill>
                  <a:srgbClr val="FFFFFF"/>
                </a:solidFill>
              </a:rPr>
              <a:t>yapılmalıdır.</a:t>
            </a:r>
            <a:endParaRPr lang="tr-TR" altLang="tr-TR" dirty="0">
              <a:solidFill>
                <a:srgbClr val="FFFFFF"/>
              </a:solidFill>
              <a:latin typeface="Arial Tur" panose="020B0604020202020204" pitchFamily="34" charset="0"/>
            </a:endParaRPr>
          </a:p>
        </p:txBody>
      </p:sp>
      <p:pic>
        <p:nvPicPr>
          <p:cNvPr id="21508" name="Picture 5" descr="MCj022991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8625" y="1881627"/>
            <a:ext cx="3305175" cy="3709429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8641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2 Metin Yer Tutucusu"/>
          <p:cNvSpPr>
            <a:spLocks noGrp="1"/>
          </p:cNvSpPr>
          <p:nvPr>
            <p:ph type="body" sz="half" idx="1"/>
          </p:nvPr>
        </p:nvSpPr>
        <p:spPr>
          <a:xfrm>
            <a:off x="809625" y="2600326"/>
            <a:ext cx="5810250" cy="25717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Banyo lifleri ve havlular kişiye özel olmalıdır.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Ayak </a:t>
            </a:r>
            <a:r>
              <a:rPr lang="tr-TR" altLang="tr-TR" sz="3200" dirty="0">
                <a:latin typeface="Calibri" panose="020F0502020204030204" pitchFamily="34" charset="0"/>
              </a:rPr>
              <a:t>havlusuyla yüz kurulanmamalıdır.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51" y="2786859"/>
            <a:ext cx="2143125" cy="21431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6808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038225" y="2219326"/>
            <a:ext cx="56007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tr-TR" altLang="tr-TR" sz="3200" dirty="0">
                <a:latin typeface="Calibri" panose="020F0502020204030204" pitchFamily="34" charset="0"/>
              </a:rPr>
              <a:t>Kulak kepçesi ve dış kulak yolu havluyla kurulanmalıdır, kulak yolunda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pamuklu çubuk kullanımından kesinlikle kaçınılmalıdır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pic>
        <p:nvPicPr>
          <p:cNvPr id="4098" name="Picture 2" descr="C:\Users\SavasCORDUKOGLU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7" y="2409825"/>
            <a:ext cx="356058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1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6105525" cy="255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İyice kurulanan cilt yüzeyine, kuruma sonucu çatlakları önlemek için uygun nemlendiriciler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87" y="2390775"/>
            <a:ext cx="3348538" cy="2413788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170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DERİ HİJYENİ</a:t>
            </a:r>
            <a:endParaRPr lang="tr-TR" altLang="tr-TR" sz="4000" b="1" dirty="0"/>
          </a:p>
        </p:txBody>
      </p:sp>
      <p:sp>
        <p:nvSpPr>
          <p:cNvPr id="6" name="3 İçerik Yer Tutucusu"/>
          <p:cNvSpPr>
            <a:spLocks noGrp="1"/>
          </p:cNvSpPr>
          <p:nvPr>
            <p:ph type="body" sz="half" idx="1"/>
          </p:nvPr>
        </p:nvSpPr>
        <p:spPr>
          <a:xfrm>
            <a:off x="609600" y="2376238"/>
            <a:ext cx="6724650" cy="29006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Gün içinde terlemeyi önlemek için deodorant kullanımı önerilir.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latin typeface="Calibri" panose="020F0502020204030204" pitchFamily="34" charset="0"/>
              </a:rPr>
              <a:t>Parfümler </a:t>
            </a:r>
            <a:r>
              <a:rPr lang="tr-TR" altLang="tr-TR" sz="3200" dirty="0">
                <a:latin typeface="Calibri" panose="020F0502020204030204" pitchFamily="34" charset="0"/>
              </a:rPr>
              <a:t>alkol içerdiğinden ciltte tahriş ve kuruluğa yol açabilir. Parfüm cilde sıkılmamalıdır.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68" y="2614362"/>
            <a:ext cx="2716882" cy="260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rthaberstatic.cdn.wp.trt.com.tr/resimler/922000/9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5122" name="Picture 2" descr="C:\Users\SavasCORDUKOGLU\Downloads\Ikon-Agiz-ve-dis-poliklinigi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00199"/>
            <a:ext cx="9305925" cy="470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28816"/>
            <a:ext cx="7210425" cy="3881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 ve diş etlerinin temizlenmesi, ağzın bol su ile çalkalanması, diş etlerinin uyarılması ağız bakımı ile sağlanır.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Ağız bakımına dikkat edilmediği takdirde ağız kokusu, diş eti rahatsızlıkları, çiğneme güçlüğü ve hazımsızlık </a:t>
            </a:r>
            <a:r>
              <a:rPr lang="tr-TR" altLang="tr-TR" sz="3200" dirty="0" smtClean="0">
                <a:latin typeface="Calibri" panose="020F0502020204030204" pitchFamily="34" charset="0"/>
              </a:rPr>
              <a:t>görülür</a:t>
            </a:r>
            <a:r>
              <a:rPr lang="tr-TR" altLang="tr-TR" sz="32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25604" name="Picture 4" descr="MCj0250733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89950" y="2024063"/>
            <a:ext cx="2768600" cy="3816350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954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1E01B6CA-E68A-493A-A75C-B9F492C1605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9770" r="31599" b="15231"/>
          <a:stretch/>
        </p:blipFill>
        <p:spPr>
          <a:xfrm>
            <a:off x="66675" y="123825"/>
            <a:ext cx="12058650" cy="658177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7A3D5DB3-6F7A-4A75-81B2-79F3779C3BB2}"/>
              </a:ext>
            </a:extLst>
          </p:cNvPr>
          <p:cNvSpPr txBox="1"/>
          <p:nvPr/>
        </p:nvSpPr>
        <p:spPr>
          <a:xfrm>
            <a:off x="3943350" y="2502009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Sağlığın korunmasını sağlamak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hastalıkların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yayılmasını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önlemek amaçlı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yapılan uygulamaları ve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bunun </a:t>
            </a:r>
            <a:r>
              <a:rPr lang="tr-TR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gerektirdiği şartları ifade </a:t>
            </a:r>
            <a:r>
              <a:rPr lang="tr-TR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eder.</a:t>
            </a:r>
            <a:endParaRPr lang="tr-TR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325" y="2017713"/>
            <a:ext cx="6429375" cy="37639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Dişler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günde en az iki kez 2 dakika </a:t>
            </a:r>
            <a:r>
              <a:rPr lang="tr-TR" altLang="tr-TR" sz="3200" dirty="0">
                <a:latin typeface="Calibri" panose="020F0502020204030204" pitchFamily="34" charset="0"/>
              </a:rPr>
              <a:t>süre ile florlu diş macunu ile tüm diş yüzeyini kapsayacak şekilde fırçalanmalıdır. </a:t>
            </a:r>
            <a:endParaRPr lang="tr-TR" altLang="tr-TR" sz="3200" dirty="0" smtClean="0">
              <a:latin typeface="Calibri" panose="020F0502020204030204" pitchFamily="34" charset="0"/>
            </a:endParaRPr>
          </a:p>
          <a:p>
            <a:pPr marL="0" indent="0" algn="just" eaLnBrk="1" hangingPunct="1">
              <a:buNone/>
            </a:pPr>
            <a:endParaRPr lang="tr-TR" altLang="tr-TR" sz="3200" dirty="0"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Fırçalama işlemi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yemekten sonra ilk yirmi dakika içinde </a:t>
            </a:r>
            <a:r>
              <a:rPr lang="tr-TR" altLang="tr-TR" sz="3200" dirty="0">
                <a:latin typeface="Calibri" panose="020F0502020204030204" pitchFamily="34" charset="0"/>
              </a:rPr>
              <a:t>yapılmalıdır.</a:t>
            </a:r>
          </a:p>
        </p:txBody>
      </p:sp>
      <p:pic>
        <p:nvPicPr>
          <p:cNvPr id="27652" name="Picture 4" descr="z0r4dgvo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9575" y="2071688"/>
            <a:ext cx="3047999" cy="3529012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42071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5351" y="2647950"/>
            <a:ext cx="5657850" cy="19716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Dişlerin arasındaki artıkları ve plakları temizlemek için diş ipi kullanılmalıdır.</a:t>
            </a:r>
          </a:p>
        </p:txBody>
      </p:sp>
      <p:pic>
        <p:nvPicPr>
          <p:cNvPr id="6146" name="Picture 2" descr="C:\Users\SavasCORDUKOGLU\Downloads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2466975"/>
            <a:ext cx="4105275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0584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7724" y="2324101"/>
            <a:ext cx="6334125" cy="29051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Şekerli ve karbonhidratlı besinlerin yenmesinden sonra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ağzın su ile çalkalanma</a:t>
            </a:r>
            <a:r>
              <a:rPr lang="tr-TR" altLang="tr-TR" sz="3200" dirty="0">
                <a:latin typeface="Calibri" panose="020F0502020204030204" pitchFamily="34" charset="0"/>
              </a:rPr>
              <a:t>sı ya da biraz su içilmesi de diş çürüklerinin oluşumunu azaltabilir.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AĞIZ HİJYENİ</a:t>
            </a:r>
            <a:endParaRPr lang="tr-TR" altLang="tr-TR" sz="4000" b="1" dirty="0"/>
          </a:p>
        </p:txBody>
      </p:sp>
      <p:pic>
        <p:nvPicPr>
          <p:cNvPr id="7170" name="Picture 2" descr="C:\Users\SavasCORDUKOGLU\Downloads\indir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2400300"/>
            <a:ext cx="2962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5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1049" y="2133600"/>
            <a:ext cx="6372225" cy="33909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Ayakların her gün yıkanması ve yıkandıktan sonra, özellikle parmak aralarının iyice kurulanması gerekir. Aksi halde </a:t>
            </a:r>
            <a:r>
              <a:rPr lang="tr-TR" altLang="tr-TR" sz="3200" u="sng" dirty="0">
                <a:solidFill>
                  <a:srgbClr val="FF0000"/>
                </a:solidFill>
                <a:latin typeface="Calibri" panose="020F0502020204030204" pitchFamily="34" charset="0"/>
              </a:rPr>
              <a:t>nemli ortam mantar enfeksiyonlarının gelişmesine neden olur.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8194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605" y="2247899"/>
            <a:ext cx="3629920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700337"/>
            <a:ext cx="6172200" cy="2219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Ayak tırnakları da düzenli aralıklarla kesilmelidir, ancak tırnak batmasını önlemek için düz kesilmesi önerilmelidir</a:t>
            </a:r>
            <a:r>
              <a:rPr lang="tr-TR" altLang="tr-TR" dirty="0">
                <a:solidFill>
                  <a:srgbClr val="FFFFFF"/>
                </a:solidFill>
              </a:rPr>
              <a:t>.</a:t>
            </a:r>
            <a:r>
              <a:rPr lang="tr-TR" altLang="tr-TR" dirty="0"/>
              <a:t> </a:t>
            </a:r>
            <a:endParaRPr lang="tr-TR" altLang="tr-TR" dirty="0">
              <a:latin typeface="Arial Tur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AYAK HİJYENİ</a:t>
            </a:r>
            <a:endParaRPr lang="tr-TR" altLang="tr-TR" sz="4000" b="1" dirty="0"/>
          </a:p>
        </p:txBody>
      </p:sp>
      <p:pic>
        <p:nvPicPr>
          <p:cNvPr id="9218" name="Picture 2" descr="C:\Users\SavasCORDUKOGLU\Downloads\el-ve-ayak-tirnaklari-nasil-kesili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2311041"/>
            <a:ext cx="3698415" cy="2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2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2028825"/>
            <a:ext cx="6257925" cy="40973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temizliği sağlığı etkiler. Çünkü bazı enfeksiyon etkenleri ve parazitler, kirli saçlara ve o bölgedeki deriye daha kolay yerleşir.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altLang="tr-TR" sz="3200" dirty="0">
                <a:latin typeface="Calibri" panose="020F0502020204030204" pitchFamily="34" charset="0"/>
              </a:rPr>
              <a:t>Saçların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her gün, olası değilse günaşırı, en az haftada 2 kez yıkanması </a:t>
            </a:r>
            <a:r>
              <a:rPr lang="tr-TR" altLang="tr-TR" sz="3200" dirty="0">
                <a:latin typeface="Calibri" panose="020F0502020204030204" pitchFamily="34" charset="0"/>
              </a:rPr>
              <a:t>gerekir. </a:t>
            </a:r>
          </a:p>
        </p:txBody>
      </p:sp>
      <p:pic>
        <p:nvPicPr>
          <p:cNvPr id="37892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4326" y="2459037"/>
            <a:ext cx="3314699" cy="2951163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19332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62174"/>
            <a:ext cx="7153275" cy="38481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Saçlı deri yağlı ise, daha sık yıkanmalıdır</a:t>
            </a:r>
            <a:r>
              <a:rPr lang="tr-TR" altLang="tr-TR" sz="3200" i="1" dirty="0">
                <a:latin typeface="Calibri" panose="020F0502020204030204" pitchFamily="34" charset="0"/>
              </a:rPr>
              <a:t>.</a:t>
            </a:r>
            <a:r>
              <a:rPr lang="tr-TR" altLang="tr-TR" sz="3200" dirty="0">
                <a:latin typeface="Calibri" panose="020F0502020204030204" pitchFamily="34" charset="0"/>
              </a:rPr>
              <a:t> 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Saçların sağlıklı görünümü beslenme ile ilgilidir.</a:t>
            </a:r>
          </a:p>
          <a:p>
            <a:pPr algn="just" eaLnBrk="1" hangingPunct="1"/>
            <a:r>
              <a:rPr lang="tr-TR" altLang="tr-TR" sz="3200" dirty="0">
                <a:latin typeface="Calibri" panose="020F0502020204030204" pitchFamily="34" charset="0"/>
              </a:rPr>
              <a:t>Saçlar kökleri ile beslenir.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Taramak, fırçalamak, parmak uçları ile masaj yapmak kan basıncını hızlandırır ve saçları beslemiş olur.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70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  <p:pic>
        <p:nvPicPr>
          <p:cNvPr id="10242" name="Picture 2" descr="C:\Users\SavasCORDUKOGLU\Downloads\erkek-sac-bak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2162174"/>
            <a:ext cx="3048000" cy="35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514599"/>
            <a:ext cx="5924550" cy="2600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Kepeklenme;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Kirli ve yağlı ölü saç hücreleridir. </a:t>
            </a:r>
            <a:endParaRPr lang="tr-TR" altLang="tr-TR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iyi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bakımı ile önlenmezse hekime danışmak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gerekir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502" y="2219326"/>
            <a:ext cx="4266198" cy="340995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550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85825" y="2514601"/>
            <a:ext cx="5810250" cy="21526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Saç dökülmesi;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yaş, hormon ve irsiyet ile ilgilidir. </a:t>
            </a:r>
            <a:r>
              <a:rPr lang="tr-TR" altLang="tr-TR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Baştaki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damarların uyarılması ve temiz tutulması gerekir.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417" y="2057400"/>
            <a:ext cx="3412458" cy="34385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9610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19300"/>
            <a:ext cx="6838950" cy="3895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rgbClr val="7030A0"/>
                </a:solidFill>
                <a:latin typeface="Calibri" panose="020F0502020204030204" pitchFamily="34" charset="0"/>
              </a:rPr>
              <a:t>Bitlenme,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Bitin insan vücudunun saçlı ve saçsız derisine yerleşmesine denir.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 temizliğine ve bakımına dikkat etmeyen kişilerde bit oluşabilir. Çevredeki kişilere de bit bulaşabilir. </a:t>
            </a:r>
          </a:p>
          <a:p>
            <a:pPr algn="just" eaLnBrk="1" hangingPunct="1"/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Tedavi edici şampuan ve losyonlar kullanılmalıdır.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25" y="2105025"/>
            <a:ext cx="3533775" cy="3476625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1382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8925" y="1866900"/>
            <a:ext cx="6705599" cy="32843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eaLnBrk="1" hangingPunct="1"/>
            <a:r>
              <a:rPr lang="tr-TR" altLang="tr-TR" sz="4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KİŞİSEL HİJYEN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: kişilerin kendi sağlığını korudukları ve devam ettirdikleri  </a:t>
            </a:r>
            <a:r>
              <a:rPr lang="tr-TR" altLang="tr-TR" sz="4000" dirty="0">
                <a:solidFill>
                  <a:srgbClr val="FF0000"/>
                </a:solidFill>
                <a:latin typeface="Calibri" panose="020F0502020204030204" pitchFamily="34" charset="0"/>
              </a:rPr>
              <a:t>öz bakım </a:t>
            </a:r>
            <a:r>
              <a:rPr lang="tr-TR" altLang="tr-TR" sz="4000" dirty="0">
                <a:solidFill>
                  <a:schemeClr val="tx1"/>
                </a:solidFill>
                <a:latin typeface="Calibri" panose="020F0502020204030204" pitchFamily="34" charset="0"/>
              </a:rPr>
              <a:t>uygulamalarıdır. </a:t>
            </a:r>
          </a:p>
          <a:p>
            <a:pPr eaLnBrk="1" hangingPunct="1">
              <a:buFontTx/>
              <a:buNone/>
            </a:pPr>
            <a:endParaRPr lang="tr-TR" altLang="tr-TR" dirty="0"/>
          </a:p>
        </p:txBody>
      </p:sp>
      <p:pic>
        <p:nvPicPr>
          <p:cNvPr id="5" name="Picture 2" descr="C:\Users\SavasCORDUKOGLU\Downloads\banyo-1024x10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1" y="1323974"/>
            <a:ext cx="1828798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CIN00936_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2" y="1157285"/>
            <a:ext cx="1666877" cy="1452565"/>
          </a:xfrm>
          <a:noFill/>
        </p:spPr>
      </p:pic>
      <p:pic>
        <p:nvPicPr>
          <p:cNvPr id="11266" name="Picture 2" descr="C:\Users\SavasCORDUKOGLU\Downloads\saglikli-disler-icin-11081e0a24ba4157e1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4" y="5219700"/>
            <a:ext cx="191452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vasCORDUKOGLU\Downloads\thumbs_b_c_00cc5d27011377f65589dbe2e619a9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3000374"/>
            <a:ext cx="1666877" cy="147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avasCORDUKOGLU\Downloads\ayak-bakimi-nasil-yapilir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3" y="5172074"/>
            <a:ext cx="1666877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vasCORDUKOGLU\Downloads\imag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5295900"/>
            <a:ext cx="246697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8675" y="2400300"/>
            <a:ext cx="6372225" cy="2905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Saçların boyanması ya da saça kimyasal maddelerin uygulanması saçın ve saçlı derinin sağlığını bozabileceği için bu tip uygulamalardan kaçınmalıdır.</a:t>
            </a:r>
          </a:p>
        </p:txBody>
      </p:sp>
      <p:pic>
        <p:nvPicPr>
          <p:cNvPr id="43012" name="Picture 4" descr="MCj021208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00975" y="2219324"/>
            <a:ext cx="3781425" cy="3409951"/>
          </a:xfr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274638"/>
            <a:ext cx="10972800" cy="813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altLang="tr-TR" sz="4000" b="1" dirty="0" smtClean="0">
                <a:solidFill>
                  <a:srgbClr val="66FF33"/>
                </a:solidFill>
              </a:rPr>
              <a:t>SAÇ HİJYENİ</a:t>
            </a:r>
            <a:endParaRPr lang="tr-TR" alt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6780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98357" y="1965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6600" b="1">
                <a:solidFill>
                  <a:srgbClr val="FF0000"/>
                </a:solidFill>
              </a:rPr>
              <a:t>TEŞEKKÜRLER</a:t>
            </a:r>
            <a:r>
              <a:rPr lang="tr-TR" sz="6600" b="1" smtClean="0">
                <a:solidFill>
                  <a:srgbClr val="FF0000"/>
                </a:solidFill>
              </a:rPr>
              <a:t>…</a:t>
            </a:r>
            <a:endParaRPr lang="tr-TR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İçerik Yer Tutucusu"/>
          <p:cNvSpPr>
            <a:spLocks noGrp="1"/>
          </p:cNvSpPr>
          <p:nvPr/>
        </p:nvSpPr>
        <p:spPr>
          <a:xfrm>
            <a:off x="523875" y="457200"/>
            <a:ext cx="11020425" cy="5438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tr-TR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Kişisel Hijyenin Sağlanmasının Bireye Yararları:</a:t>
            </a:r>
          </a:p>
          <a:p>
            <a:pPr lvl="0">
              <a:buNone/>
            </a:pP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 salgılarının, atıklarının ve geçici mikroorganizmaların vücuttan uzaklaştırılması,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rahatlaması, dinlenmesi, gevşemesi ve kas geriliminin azalması,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Vücuttaki kötü kokuların (ter kokusu) giderilmesi,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Bireyin genel görünümünü güzelleştirerek, kendine olan güveninin arttırması, </a:t>
            </a:r>
          </a:p>
          <a:p>
            <a:r>
              <a:rPr lang="tr-TR" sz="3000" dirty="0">
                <a:latin typeface="Times New Roman" pitchFamily="18" charset="0"/>
                <a:cs typeface="Times New Roman" pitchFamily="18" charset="0"/>
              </a:rPr>
              <a:t>Deri sağlığını devam ettirmesi ve korumasıdır.</a:t>
            </a:r>
            <a:r>
              <a:rPr lang="tr-TR" sz="33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3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>
                <a:solidFill>
                  <a:srgbClr val="92D050"/>
                </a:solidFill>
              </a:rPr>
              <a:t>KİŞİSEL HİJYEN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42951" y="1752600"/>
            <a:ext cx="10782300" cy="457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Kişisel temizlik, sağlıkla yakından ilgilidir.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Pek çok hastalık mikrobunun temiz olmayan kişilerde kolayca yerleştiği bilinmektedir. </a:t>
            </a: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Sağlığın korunması için düzenli bir şekilde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saç, vücut, ağız ve dişlerimizin temizlenmesi ve giyeceklerin sık yıkanması 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gereklidir</a:t>
            </a:r>
            <a:r>
              <a:rPr lang="tr-TR" alt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486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70AB4A70-E508-423C-A9DD-2E33D2C320DC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03675"/>
            <a:ext cx="7772400" cy="45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42975" y="2190750"/>
            <a:ext cx="8982076" cy="37052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/>
          </a:bodyPr>
          <a:lstStyle/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Hastalık yapan mikroorganizmalar kişiden kişiye </a:t>
            </a:r>
            <a:r>
              <a:rPr lang="tr-TR" altLang="tr-TR" sz="3200" dirty="0">
                <a:solidFill>
                  <a:srgbClr val="FF0000"/>
                </a:solidFill>
                <a:latin typeface="Calibri" panose="020F0502020204030204" pitchFamily="34" charset="0"/>
              </a:rPr>
              <a:t>en çok eller yolu</a:t>
            </a:r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 ile bulaşmaktadır.</a:t>
            </a:r>
          </a:p>
          <a:p>
            <a:pPr algn="just" eaLnBrk="1" hangingPunct="1"/>
            <a:endParaRPr lang="tr-TR" altLang="tr-TR" sz="3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 eaLnBrk="1" hangingPunct="1"/>
            <a:r>
              <a:rPr lang="tr-TR" altLang="tr-TR" sz="3200" dirty="0">
                <a:solidFill>
                  <a:schemeClr val="tx1"/>
                </a:solidFill>
                <a:latin typeface="Calibri" panose="020F0502020204030204" pitchFamily="34" charset="0"/>
              </a:rPr>
              <a:t>Hijyenik el yıkamanın amacı, eller üzerinde bulunan geçici bakterilerin tamamını, kalıcı bakterilerin ise bir kısmını ellerden uzaklaştırmaktır.</a:t>
            </a:r>
          </a:p>
        </p:txBody>
      </p:sp>
      <p:graphicFrame>
        <p:nvGraphicFramePr>
          <p:cNvPr id="1331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513254"/>
              </p:ext>
            </p:extLst>
          </p:nvPr>
        </p:nvGraphicFramePr>
        <p:xfrm>
          <a:off x="9329739" y="1038225"/>
          <a:ext cx="238601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Clip" r:id="rId3" imgW="1709271" imgH="786404" progId="MS_ClipArt_Gallery.2">
                  <p:embed/>
                </p:oleObj>
              </mc:Choice>
              <mc:Fallback>
                <p:oleObj name="Clip" r:id="rId3" imgW="1709271" imgH="786404" progId="MS_ClipArt_Gallery.2">
                  <p:embed/>
                  <p:pic>
                    <p:nvPicPr>
                      <p:cNvPr id="13316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9739" y="1038225"/>
                        <a:ext cx="2386012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96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40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1876424"/>
            <a:ext cx="7697371" cy="4524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2075" tIns="46038" rIns="92075" bIns="46038" rtlCol="0">
            <a:normAutofit fontScale="70000" lnSpcReduction="20000"/>
          </a:bodyPr>
          <a:lstStyle/>
          <a:p>
            <a:pPr marL="82296" indent="0">
              <a:buNone/>
            </a:pPr>
            <a:r>
              <a:rPr lang="tr-TR" altLang="tr-TR" sz="36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Eller;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Yemekten önce ve sonra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Diş, ağız, yüz temizliği yapmadan önce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Tuvalete girmeden önce ve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Dışarıdan geldikten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Kirli bir şeye dokunduktan sonra,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Yemek hazırlamadan önce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4600" dirty="0">
                <a:latin typeface="Calibri" panose="020F0502020204030204" pitchFamily="34" charset="0"/>
                <a:cs typeface="Times New Roman" panose="02020603050405020304" pitchFamily="18" charset="0"/>
              </a:rPr>
              <a:t>Öksürüp-hapşırdıktan sonra mutlaka yıkanmalıdır.</a:t>
            </a:r>
          </a:p>
          <a:p>
            <a:pPr marL="0" indent="0">
              <a:buNone/>
            </a:pPr>
            <a:endParaRPr lang="tr-TR" sz="36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24C9789-989E-4519-8C20-EE610F0E4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350" y="2171963"/>
            <a:ext cx="3056354" cy="340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asCORDUKOGLU\Downloads\110000046028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343025"/>
            <a:ext cx="1118235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65115"/>
            <a:ext cx="10972800" cy="81318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tr-TR" altLang="tr-TR" sz="4000" b="1" dirty="0" smtClean="0">
                <a:solidFill>
                  <a:srgbClr val="92D050"/>
                </a:solidFill>
              </a:rPr>
              <a:t>EL HİJYENİ</a:t>
            </a:r>
            <a:endParaRPr lang="tr-TR" altLang="tr-TR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732</Words>
  <Application>Microsoft Office PowerPoint</Application>
  <PresentationFormat>Geniş ekran</PresentationFormat>
  <Paragraphs>95</Paragraphs>
  <Slides>31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9" baseType="lpstr">
      <vt:lpstr>Arial Tur</vt:lpstr>
      <vt:lpstr>Calibri</vt:lpstr>
      <vt:lpstr>Century Schoolbook</vt:lpstr>
      <vt:lpstr>Times New Roman</vt:lpstr>
      <vt:lpstr>Wingdings</vt:lpstr>
      <vt:lpstr>Wingdings 2</vt:lpstr>
      <vt:lpstr>Cumba</vt:lpstr>
      <vt:lpstr>Clip</vt:lpstr>
      <vt:lpstr>PowerPoint Sunusu</vt:lpstr>
      <vt:lpstr>PowerPoint Sunusu</vt:lpstr>
      <vt:lpstr>KİŞİSEL HİJYEN</vt:lpstr>
      <vt:lpstr>PowerPoint Sunusu</vt:lpstr>
      <vt:lpstr>KİŞİSEL HİJYEN</vt:lpstr>
      <vt:lpstr>EL HİJYENİ</vt:lpstr>
      <vt:lpstr>EL HİJYENİ</vt:lpstr>
      <vt:lpstr>EL HİJYENİ</vt:lpstr>
      <vt:lpstr>EL HİJYENİ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TEŞEKKÜRLER…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 sağlığı eğitimleri</dc:title>
  <dc:creator>HP</dc:creator>
  <cp:lastModifiedBy>Hur_BT</cp:lastModifiedBy>
  <cp:revision>79</cp:revision>
  <dcterms:created xsi:type="dcterms:W3CDTF">2022-11-08T18:25:31Z</dcterms:created>
  <dcterms:modified xsi:type="dcterms:W3CDTF">2024-10-31T06:39:43Z</dcterms:modified>
</cp:coreProperties>
</file>